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media/audio2.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3" r:id="rId2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6" Type="http://schemas.openxmlformats.org/officeDocument/2006/relationships/slide" Target="slides/slide15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54.xml"/><Relationship Id="rId2" Type="http://schemas.openxmlformats.org/officeDocument/2006/relationships/audio" Target="../media/audio2.wav"/><Relationship Id="rId3" Type="http://schemas.openxmlformats.org/officeDocument/2006/relationships/image" Target="../media/image299.png"/><Relationship Id="rId4" Type="http://schemas.openxmlformats.org/officeDocument/2006/relationships/image" Target="../media/image300.wmf"/><Relationship Id="rId5" Type="http://schemas.openxmlformats.org/officeDocument/2006/relationships/image" Target="../media/image301.wmf"/><Relationship Id="rId6" Type="http://schemas.openxmlformats.org/officeDocument/2006/relationships/image" Target="../media/image302.wmf"/><Relationship Id="rId7" Type="http://schemas.openxmlformats.org/officeDocument/2006/relationships/image" Target="../media/image303.wmf"/><Relationship Id="rId8" Type="http://schemas.openxmlformats.org/officeDocument/2006/relationships/image" Target="../media/image304.wmf"/><Relationship Id="rId9" Type="http://schemas.openxmlformats.org/officeDocument/2006/relationships/image" Target="../media/image305.wmf"/><Relationship Id="rId10" Type="http://schemas.openxmlformats.org/officeDocument/2006/relationships/image" Target="../media/image306.wmf"/><Relationship Id="rId11" Type="http://schemas.openxmlformats.org/officeDocument/2006/relationships/image" Target="../media/image307.jpeg"/></Relationships>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6">
            <a:extLst>
              <a:ext uri="{FF2B5EF4-FFF2-40B4-BE49-F238E27FC236}">
                <a16:creationId xmlns:a16="http://schemas.microsoft.com/office/drawing/2014/main" id="{E93211C2-4168-DA33-A674-A288EC47F10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F350D1-0EA4-4A28-8142-7FB7C69766C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150</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C3D6AABD-745D-599C-5734-0DA6717CA3B4}"/>
              </a:ext>
            </a:extLst>
          </p:cNvPr>
          <p:cNvSpPr>
            <a:spLocks noGrp="1" noChangeArrowheads="1"/>
          </p:cNvSpPr>
          <p:nvPr>
            <p:ph type="title"/>
          </p:nvPr>
        </p:nvSpPr>
        <p:spPr/>
        <p:txBody>
          <a:bodyPr/>
          <a:lstStyle/>
          <a:p>
            <a:r>
              <a:rPr lang="en-US" altLang="zh-CN">
                <a:ea typeface="宋体" panose="02010600030101010101" pitchFamily="2" charset="-122"/>
              </a:rPr>
              <a:t>Outline</a:t>
            </a:r>
          </a:p>
        </p:txBody>
      </p:sp>
      <p:sp>
        <p:nvSpPr>
          <p:cNvPr id="77827" name="Rectangle 3">
            <a:extLst>
              <a:ext uri="{FF2B5EF4-FFF2-40B4-BE49-F238E27FC236}">
                <a16:creationId xmlns:a16="http://schemas.microsoft.com/office/drawing/2014/main" id="{8A00008D-6FD6-833B-F7DF-DD3106777538}"/>
              </a:ext>
            </a:extLst>
          </p:cNvPr>
          <p:cNvSpPr>
            <a:spLocks noGrp="1" noChangeArrowheads="1"/>
          </p:cNvSpPr>
          <p:nvPr>
            <p:ph type="body" sz="half" idx="1"/>
          </p:nvPr>
        </p:nvSpPr>
        <p:spPr/>
        <p:txBody>
          <a:bodyPr/>
          <a:lstStyle/>
          <a:p>
            <a:pPr>
              <a:lnSpc>
                <a:spcPct val="90000"/>
              </a:lnSpc>
            </a:pPr>
            <a:r>
              <a:rPr lang="en-US" altLang="zh-CN" sz="2000">
                <a:solidFill>
                  <a:schemeClr val="bg2"/>
                </a:solidFill>
                <a:ea typeface="宋体" panose="02010600030101010101" pitchFamily="2" charset="-122"/>
              </a:rPr>
              <a:t>Introduction:</a:t>
            </a:r>
          </a:p>
          <a:p>
            <a:pPr lvl="1">
              <a:lnSpc>
                <a:spcPct val="90000"/>
              </a:lnSpc>
            </a:pPr>
            <a:r>
              <a:rPr lang="en-US" altLang="zh-CN" sz="2000">
                <a:ea typeface="宋体" panose="02010600030101010101" pitchFamily="2" charset="-122"/>
              </a:rPr>
              <a:t>The CDF detector and it’s performance</a:t>
            </a:r>
          </a:p>
          <a:p>
            <a:pPr>
              <a:lnSpc>
                <a:spcPct val="90000"/>
              </a:lnSpc>
            </a:pPr>
            <a:r>
              <a:rPr lang="en-US" altLang="zh-CN" sz="2000">
                <a:solidFill>
                  <a:srgbClr val="FF0000"/>
                </a:solidFill>
                <a:ea typeface="宋体" panose="02010600030101010101" pitchFamily="2" charset="-122"/>
              </a:rPr>
              <a:t>The Strong Interaction:</a:t>
            </a:r>
          </a:p>
          <a:p>
            <a:pPr lvl="1">
              <a:lnSpc>
                <a:spcPct val="90000"/>
              </a:lnSpc>
            </a:pPr>
            <a:r>
              <a:rPr lang="en-US" altLang="zh-CN" sz="2000">
                <a:ea typeface="宋体" panose="02010600030101010101" pitchFamily="2" charset="-122"/>
              </a:rPr>
              <a:t>Inclusive jet production</a:t>
            </a:r>
          </a:p>
          <a:p>
            <a:pPr lvl="1">
              <a:lnSpc>
                <a:spcPct val="90000"/>
              </a:lnSpc>
            </a:pPr>
            <a:r>
              <a:rPr lang="en-US" altLang="zh-CN" sz="2000">
                <a:ea typeface="宋体" panose="02010600030101010101" pitchFamily="2" charset="-122"/>
              </a:rPr>
              <a:t>B-quark production</a:t>
            </a:r>
          </a:p>
          <a:p>
            <a:pPr>
              <a:lnSpc>
                <a:spcPct val="90000"/>
              </a:lnSpc>
            </a:pPr>
            <a:r>
              <a:rPr lang="en-US" altLang="zh-CN" sz="2000">
                <a:solidFill>
                  <a:srgbClr val="0000FF"/>
                </a:solidFill>
                <a:ea typeface="宋体" panose="02010600030101010101" pitchFamily="2" charset="-122"/>
              </a:rPr>
              <a:t>The Flavour Sector:</a:t>
            </a:r>
          </a:p>
          <a:p>
            <a:pPr lvl="1">
              <a:lnSpc>
                <a:spcPct val="90000"/>
              </a:lnSpc>
            </a:pPr>
            <a:r>
              <a:rPr lang="en-US" altLang="zh-CN" sz="2000">
                <a:ea typeface="宋体" panose="02010600030101010101" pitchFamily="2" charset="-122"/>
              </a:rPr>
              <a:t>Searches for New B-hadrons</a:t>
            </a:r>
          </a:p>
          <a:p>
            <a:pPr lvl="1">
              <a:lnSpc>
                <a:spcPct val="90000"/>
              </a:lnSpc>
            </a:pPr>
            <a:r>
              <a:rPr lang="en-US" altLang="zh-CN" sz="2000">
                <a:ea typeface="宋体" panose="02010600030101010101" pitchFamily="2" charset="-122"/>
              </a:rPr>
              <a:t>B</a:t>
            </a:r>
            <a:r>
              <a:rPr lang="en-US" altLang="zh-CN" sz="2000" baseline="-25000">
                <a:ea typeface="宋体" panose="02010600030101010101" pitchFamily="2" charset="-122"/>
              </a:rPr>
              <a:t>s</a:t>
            </a:r>
            <a:r>
              <a:rPr lang="en-US" altLang="zh-CN" sz="2000">
                <a:ea typeface="宋体" panose="02010600030101010101" pitchFamily="2" charset="-122"/>
              </a:rPr>
              <a:t> Oscillations</a:t>
            </a:r>
          </a:p>
          <a:p>
            <a:pPr>
              <a:lnSpc>
                <a:spcPct val="90000"/>
              </a:lnSpc>
            </a:pPr>
            <a:r>
              <a:rPr lang="en-US" altLang="zh-CN" sz="2000">
                <a:solidFill>
                  <a:srgbClr val="00C207"/>
                </a:solidFill>
                <a:ea typeface="宋体" panose="02010600030101010101" pitchFamily="2" charset="-122"/>
              </a:rPr>
              <a:t>Electroweak Symmetry Breaking</a:t>
            </a:r>
            <a:endParaRPr lang="en-US" altLang="zh-CN" sz="2000">
              <a:solidFill>
                <a:schemeClr val="hlink"/>
              </a:solidFill>
              <a:ea typeface="宋体" panose="02010600030101010101" pitchFamily="2" charset="-122"/>
            </a:endParaRPr>
          </a:p>
          <a:p>
            <a:pPr lvl="1">
              <a:lnSpc>
                <a:spcPct val="90000"/>
              </a:lnSpc>
            </a:pPr>
            <a:r>
              <a:rPr lang="en-US" altLang="zh-CN" sz="2000">
                <a:ea typeface="宋体" panose="02010600030101010101" pitchFamily="2" charset="-122"/>
              </a:rPr>
              <a:t>The top quark</a:t>
            </a:r>
          </a:p>
          <a:p>
            <a:pPr lvl="1">
              <a:lnSpc>
                <a:spcPct val="90000"/>
              </a:lnSpc>
            </a:pPr>
            <a:r>
              <a:rPr lang="en-US" altLang="zh-CN" sz="2000">
                <a:ea typeface="宋体" panose="02010600030101010101" pitchFamily="2" charset="-122"/>
              </a:rPr>
              <a:t>The Higgs boson</a:t>
            </a:r>
          </a:p>
          <a:p>
            <a:pPr>
              <a:lnSpc>
                <a:spcPct val="90000"/>
              </a:lnSpc>
            </a:pPr>
            <a:r>
              <a:rPr lang="en-US" altLang="zh-CN" sz="2000">
                <a:solidFill>
                  <a:srgbClr val="FF8000"/>
                </a:solidFill>
                <a:ea typeface="宋体" panose="02010600030101010101" pitchFamily="2" charset="-122"/>
              </a:rPr>
              <a:t>Beyond the Standard Model:</a:t>
            </a:r>
          </a:p>
          <a:p>
            <a:pPr lvl="1">
              <a:lnSpc>
                <a:spcPct val="90000"/>
              </a:lnSpc>
            </a:pPr>
            <a:r>
              <a:rPr lang="en-US" altLang="zh-CN" sz="2000">
                <a:ea typeface="宋体" panose="02010600030101010101" pitchFamily="2" charset="-122"/>
              </a:rPr>
              <a:t>Supersymmetry</a:t>
            </a:r>
          </a:p>
          <a:p>
            <a:pPr lvl="1">
              <a:lnSpc>
                <a:spcPct val="90000"/>
              </a:lnSpc>
            </a:pPr>
            <a:r>
              <a:rPr lang="en-US" altLang="zh-CN" sz="2000">
                <a:ea typeface="宋体" panose="02010600030101010101" pitchFamily="2" charset="-122"/>
              </a:rPr>
              <a:t>Extra Dimensions</a:t>
            </a:r>
          </a:p>
          <a:p>
            <a:pPr lvl="1">
              <a:lnSpc>
                <a:spcPct val="90000"/>
              </a:lnSpc>
            </a:pPr>
            <a:r>
              <a:rPr lang="en-US" altLang="zh-CN" sz="2000">
                <a:ea typeface="宋体" panose="02010600030101010101" pitchFamily="2" charset="-122"/>
              </a:rPr>
              <a:t>Model independent searches</a:t>
            </a:r>
          </a:p>
          <a:p>
            <a:pPr>
              <a:lnSpc>
                <a:spcPct val="90000"/>
              </a:lnSpc>
            </a:pPr>
            <a:r>
              <a:rPr lang="en-US" altLang="zh-CN" sz="2000">
                <a:solidFill>
                  <a:schemeClr val="bg2"/>
                </a:solidFill>
                <a:ea typeface="宋体" panose="02010600030101010101" pitchFamily="2" charset="-122"/>
              </a:rPr>
              <a:t>Conclusions </a:t>
            </a:r>
          </a:p>
        </p:txBody>
      </p:sp>
      <p:pic>
        <p:nvPicPr>
          <p:cNvPr id="77838" name="Picture 14">
            <a:extLst>
              <a:ext uri="{FF2B5EF4-FFF2-40B4-BE49-F238E27FC236}">
                <a16:creationId xmlns:a16="http://schemas.microsoft.com/office/drawing/2014/main" id="{14C9D402-BC29-6F7D-C8BF-14F1958C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25" y="990600"/>
            <a:ext cx="4922838" cy="533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9" name="Rectangle 15">
            <a:extLst>
              <a:ext uri="{FF2B5EF4-FFF2-40B4-BE49-F238E27FC236}">
                <a16:creationId xmlns:a16="http://schemas.microsoft.com/office/drawing/2014/main" id="{68AC8C5E-4B63-3C9C-EEFF-9F356FB23D46}"/>
              </a:ext>
            </a:extLst>
          </p:cNvPr>
          <p:cNvSpPr>
            <a:spLocks noChangeArrowheads="1"/>
          </p:cNvSpPr>
          <p:nvPr/>
        </p:nvSpPr>
        <p:spPr bwMode="auto">
          <a:xfrm>
            <a:off x="7927975" y="4451350"/>
            <a:ext cx="407988" cy="358775"/>
          </a:xfrm>
          <a:prstGeom prst="rect">
            <a:avLst/>
          </a:prstGeom>
          <a:solidFill>
            <a:schemeClr val="folHlink">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0" name="Text Box 16">
            <a:extLst>
              <a:ext uri="{FF2B5EF4-FFF2-40B4-BE49-F238E27FC236}">
                <a16:creationId xmlns:a16="http://schemas.microsoft.com/office/drawing/2014/main" id="{58C61497-11E0-A1CC-81DB-49A9E3B6895B}"/>
              </a:ext>
            </a:extLst>
          </p:cNvPr>
          <p:cNvSpPr txBox="1">
            <a:spLocks noChangeArrowheads="1"/>
          </p:cNvSpPr>
          <p:nvPr/>
        </p:nvSpPr>
        <p:spPr bwMode="auto">
          <a:xfrm>
            <a:off x="7964488" y="4102100"/>
            <a:ext cx="450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Times New Roman" panose="02020603050405020304" pitchFamily="18" charset="0"/>
              </a:rPr>
              <a:t>LQ</a:t>
            </a:r>
          </a:p>
        </p:txBody>
      </p:sp>
      <p:sp>
        <p:nvSpPr>
          <p:cNvPr id="77841" name="Line 17">
            <a:extLst>
              <a:ext uri="{FF2B5EF4-FFF2-40B4-BE49-F238E27FC236}">
                <a16:creationId xmlns:a16="http://schemas.microsoft.com/office/drawing/2014/main" id="{F489A4A4-27D4-2FB3-942D-E0F6B295EF98}"/>
              </a:ext>
            </a:extLst>
          </p:cNvPr>
          <p:cNvSpPr>
            <a:spLocks noChangeShapeType="1"/>
          </p:cNvSpPr>
          <p:nvPr/>
        </p:nvSpPr>
        <p:spPr bwMode="auto">
          <a:xfrm>
            <a:off x="5594350" y="2819400"/>
            <a:ext cx="44450" cy="170656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2" name="Text Box 18">
            <a:extLst>
              <a:ext uri="{FF2B5EF4-FFF2-40B4-BE49-F238E27FC236}">
                <a16:creationId xmlns:a16="http://schemas.microsoft.com/office/drawing/2014/main" id="{1CE669B1-4947-FB49-3DE9-7C2FDF2F5C72}"/>
              </a:ext>
            </a:extLst>
          </p:cNvPr>
          <p:cNvSpPr txBox="1">
            <a:spLocks noChangeArrowheads="1"/>
          </p:cNvSpPr>
          <p:nvPr/>
        </p:nvSpPr>
        <p:spPr bwMode="auto">
          <a:xfrm>
            <a:off x="5105400" y="4473575"/>
            <a:ext cx="1263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orders of magnitude</a:t>
            </a:r>
            <a:endParaRPr kumimoji="0" lang="en-US" altLang="zh-CN" sz="1800" b="0" i="0" u="none" strike="noStrike" kern="1200" cap="none" spc="0" normalizeH="0" baseline="0" noProof="0">
              <a:ln>
                <a:noFill/>
              </a:ln>
              <a:solidFill>
                <a:srgbClr val="F50909"/>
              </a:solidFill>
              <a:effectLst/>
              <a:uLnTx/>
              <a:uFillTx/>
              <a:latin typeface="Times New Roman" panose="02020603050405020304" pitchFamily="18" charset="0"/>
              <a:ea typeface="宋体" panose="02010600030101010101" pitchFamily="2" charset="-122"/>
              <a:cs typeface="+mn-cs"/>
            </a:endParaRPr>
          </a:p>
        </p:txBody>
      </p:sp>
      <p:pic>
        <p:nvPicPr>
          <p:cNvPr id="77843" name="Picture 19">
            <a:extLst>
              <a:ext uri="{FF2B5EF4-FFF2-40B4-BE49-F238E27FC236}">
                <a16:creationId xmlns:a16="http://schemas.microsoft.com/office/drawing/2014/main" id="{F0F44075-9976-98E9-396F-F0B62A8D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75" y="3998913"/>
            <a:ext cx="669925" cy="515937"/>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4" name="Picture 20">
            <a:extLst>
              <a:ext uri="{FF2B5EF4-FFF2-40B4-BE49-F238E27FC236}">
                <a16:creationId xmlns:a16="http://schemas.microsoft.com/office/drawing/2014/main" id="{3E3F4C36-A1B0-2A37-8C2F-6342D392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1936750"/>
            <a:ext cx="234950" cy="458788"/>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5" name="Picture 21">
            <a:extLst>
              <a:ext uri="{FF2B5EF4-FFF2-40B4-BE49-F238E27FC236}">
                <a16:creationId xmlns:a16="http://schemas.microsoft.com/office/drawing/2014/main" id="{DD484C8C-BB8E-6846-93D3-739726863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0025" y="2936875"/>
            <a:ext cx="630238" cy="2286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6" name="Picture 22">
            <a:extLst>
              <a:ext uri="{FF2B5EF4-FFF2-40B4-BE49-F238E27FC236}">
                <a16:creationId xmlns:a16="http://schemas.microsoft.com/office/drawing/2014/main" id="{09845EA7-A8CE-130A-86F5-90173A6B4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6275" y="2795588"/>
            <a:ext cx="566738" cy="2159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7" name="Picture 23">
            <a:extLst>
              <a:ext uri="{FF2B5EF4-FFF2-40B4-BE49-F238E27FC236}">
                <a16:creationId xmlns:a16="http://schemas.microsoft.com/office/drawing/2014/main" id="{A695FBE8-2577-76E1-8495-48D213676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525" y="1985963"/>
            <a:ext cx="288925" cy="3429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48" name="Rectangle 24">
            <a:extLst>
              <a:ext uri="{FF2B5EF4-FFF2-40B4-BE49-F238E27FC236}">
                <a16:creationId xmlns:a16="http://schemas.microsoft.com/office/drawing/2014/main" id="{A0DF4969-DCA3-135B-7C4F-EA7CA3CED27C}"/>
              </a:ext>
            </a:extLst>
          </p:cNvPr>
          <p:cNvSpPr>
            <a:spLocks noChangeArrowheads="1"/>
          </p:cNvSpPr>
          <p:nvPr/>
        </p:nvSpPr>
        <p:spPr bwMode="auto">
          <a:xfrm>
            <a:off x="5346700" y="1435100"/>
            <a:ext cx="3721100" cy="249238"/>
          </a:xfrm>
          <a:prstGeom prst="rect">
            <a:avLst/>
          </a:prstGeom>
          <a:solidFill>
            <a:srgbClr val="94B3B9">
              <a:alpha val="99001"/>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9" name="Freeform 25">
            <a:extLst>
              <a:ext uri="{FF2B5EF4-FFF2-40B4-BE49-F238E27FC236}">
                <a16:creationId xmlns:a16="http://schemas.microsoft.com/office/drawing/2014/main" id="{3B0E6712-090E-50EA-A7A2-FFEEE4BBD606}"/>
              </a:ext>
            </a:extLst>
          </p:cNvPr>
          <p:cNvSpPr>
            <a:spLocks/>
          </p:cNvSpPr>
          <p:nvPr/>
        </p:nvSpPr>
        <p:spPr bwMode="auto">
          <a:xfrm>
            <a:off x="5365750" y="5019675"/>
            <a:ext cx="3133725" cy="236538"/>
          </a:xfrm>
          <a:custGeom>
            <a:avLst/>
            <a:gdLst>
              <a:gd name="T0" fmla="*/ 0 w 1001"/>
              <a:gd name="T1" fmla="*/ 16 h 84"/>
              <a:gd name="T2" fmla="*/ 306 w 1001"/>
              <a:gd name="T3" fmla="*/ 32 h 84"/>
              <a:gd name="T4" fmla="*/ 399 w 1001"/>
              <a:gd name="T5" fmla="*/ 47 h 84"/>
              <a:gd name="T6" fmla="*/ 462 w 1001"/>
              <a:gd name="T7" fmla="*/ 63 h 84"/>
              <a:gd name="T8" fmla="*/ 519 w 1001"/>
              <a:gd name="T9" fmla="*/ 84 h 84"/>
              <a:gd name="T10" fmla="*/ 617 w 1001"/>
              <a:gd name="T11" fmla="*/ 78 h 84"/>
              <a:gd name="T12" fmla="*/ 664 w 1001"/>
              <a:gd name="T13" fmla="*/ 52 h 84"/>
              <a:gd name="T14" fmla="*/ 877 w 1001"/>
              <a:gd name="T15" fmla="*/ 47 h 84"/>
              <a:gd name="T16" fmla="*/ 1001 w 1001"/>
              <a:gd name="T17"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1" h="84">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0" name="Freeform 26">
            <a:extLst>
              <a:ext uri="{FF2B5EF4-FFF2-40B4-BE49-F238E27FC236}">
                <a16:creationId xmlns:a16="http://schemas.microsoft.com/office/drawing/2014/main" id="{826744D2-CC5E-2A8B-B7A8-448A1E3E32D7}"/>
              </a:ext>
            </a:extLst>
          </p:cNvPr>
          <p:cNvSpPr>
            <a:spLocks/>
          </p:cNvSpPr>
          <p:nvPr/>
        </p:nvSpPr>
        <p:spPr bwMode="auto">
          <a:xfrm>
            <a:off x="6424613" y="4727575"/>
            <a:ext cx="107950" cy="506413"/>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1" name="Freeform 27">
            <a:extLst>
              <a:ext uri="{FF2B5EF4-FFF2-40B4-BE49-F238E27FC236}">
                <a16:creationId xmlns:a16="http://schemas.microsoft.com/office/drawing/2014/main" id="{40EE8453-60C1-283E-20E7-51C9773BD0B6}"/>
              </a:ext>
            </a:extLst>
          </p:cNvPr>
          <p:cNvSpPr>
            <a:spLocks/>
          </p:cNvSpPr>
          <p:nvPr/>
        </p:nvSpPr>
        <p:spPr bwMode="auto">
          <a:xfrm>
            <a:off x="6429375" y="4518025"/>
            <a:ext cx="179388" cy="722313"/>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2" name="Freeform 28">
            <a:extLst>
              <a:ext uri="{FF2B5EF4-FFF2-40B4-BE49-F238E27FC236}">
                <a16:creationId xmlns:a16="http://schemas.microsoft.com/office/drawing/2014/main" id="{F6B3399D-43DE-4066-511A-8715197D3F1C}"/>
              </a:ext>
            </a:extLst>
          </p:cNvPr>
          <p:cNvSpPr>
            <a:spLocks/>
          </p:cNvSpPr>
          <p:nvPr/>
        </p:nvSpPr>
        <p:spPr bwMode="auto">
          <a:xfrm>
            <a:off x="6465888" y="4810125"/>
            <a:ext cx="169862" cy="376238"/>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3" name="Freeform 29">
            <a:extLst>
              <a:ext uri="{FF2B5EF4-FFF2-40B4-BE49-F238E27FC236}">
                <a16:creationId xmlns:a16="http://schemas.microsoft.com/office/drawing/2014/main" id="{92D2D469-5057-51BB-FA2C-4981B569DEA8}"/>
              </a:ext>
            </a:extLst>
          </p:cNvPr>
          <p:cNvSpPr>
            <a:spLocks/>
          </p:cNvSpPr>
          <p:nvPr/>
        </p:nvSpPr>
        <p:spPr bwMode="auto">
          <a:xfrm flipV="1">
            <a:off x="7350125" y="5102225"/>
            <a:ext cx="104775" cy="508000"/>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4" name="Freeform 30">
            <a:extLst>
              <a:ext uri="{FF2B5EF4-FFF2-40B4-BE49-F238E27FC236}">
                <a16:creationId xmlns:a16="http://schemas.microsoft.com/office/drawing/2014/main" id="{E5AE865C-1813-11AB-A116-AF767698C2A2}"/>
              </a:ext>
            </a:extLst>
          </p:cNvPr>
          <p:cNvSpPr>
            <a:spLocks/>
          </p:cNvSpPr>
          <p:nvPr/>
        </p:nvSpPr>
        <p:spPr bwMode="auto">
          <a:xfrm flipV="1">
            <a:off x="7191375" y="4772025"/>
            <a:ext cx="176213" cy="828675"/>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5" name="Freeform 31">
            <a:extLst>
              <a:ext uri="{FF2B5EF4-FFF2-40B4-BE49-F238E27FC236}">
                <a16:creationId xmlns:a16="http://schemas.microsoft.com/office/drawing/2014/main" id="{BE8A5289-4955-E658-871C-806A8164B89B}"/>
              </a:ext>
            </a:extLst>
          </p:cNvPr>
          <p:cNvSpPr>
            <a:spLocks/>
          </p:cNvSpPr>
          <p:nvPr/>
        </p:nvSpPr>
        <p:spPr bwMode="auto">
          <a:xfrm flipV="1">
            <a:off x="7181850" y="5253038"/>
            <a:ext cx="169863" cy="376237"/>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6" name="Freeform 32">
            <a:extLst>
              <a:ext uri="{FF2B5EF4-FFF2-40B4-BE49-F238E27FC236}">
                <a16:creationId xmlns:a16="http://schemas.microsoft.com/office/drawing/2014/main" id="{FB32D0A8-24A6-E036-633D-D8AA86456BC8}"/>
              </a:ext>
            </a:extLst>
          </p:cNvPr>
          <p:cNvSpPr>
            <a:spLocks/>
          </p:cNvSpPr>
          <p:nvPr/>
        </p:nvSpPr>
        <p:spPr bwMode="auto">
          <a:xfrm>
            <a:off x="5365750" y="1612900"/>
            <a:ext cx="3670300" cy="150813"/>
          </a:xfrm>
          <a:custGeom>
            <a:avLst/>
            <a:gdLst>
              <a:gd name="T0" fmla="*/ 0 w 3119"/>
              <a:gd name="T1" fmla="*/ 36 h 118"/>
              <a:gd name="T2" fmla="*/ 114 w 3119"/>
              <a:gd name="T3" fmla="*/ 15 h 118"/>
              <a:gd name="T4" fmla="*/ 317 w 3119"/>
              <a:gd name="T5" fmla="*/ 46 h 118"/>
              <a:gd name="T6" fmla="*/ 462 w 3119"/>
              <a:gd name="T7" fmla="*/ 46 h 118"/>
              <a:gd name="T8" fmla="*/ 659 w 3119"/>
              <a:gd name="T9" fmla="*/ 0 h 118"/>
              <a:gd name="T10" fmla="*/ 773 w 3119"/>
              <a:gd name="T11" fmla="*/ 46 h 118"/>
              <a:gd name="T12" fmla="*/ 893 w 3119"/>
              <a:gd name="T13" fmla="*/ 88 h 118"/>
              <a:gd name="T14" fmla="*/ 1038 w 3119"/>
              <a:gd name="T15" fmla="*/ 67 h 118"/>
              <a:gd name="T16" fmla="*/ 1266 w 3119"/>
              <a:gd name="T17" fmla="*/ 36 h 118"/>
              <a:gd name="T18" fmla="*/ 1407 w 3119"/>
              <a:gd name="T19" fmla="*/ 57 h 118"/>
              <a:gd name="T20" fmla="*/ 1588 w 3119"/>
              <a:gd name="T21" fmla="*/ 72 h 118"/>
              <a:gd name="T22" fmla="*/ 1796 w 3119"/>
              <a:gd name="T23" fmla="*/ 62 h 118"/>
              <a:gd name="T24" fmla="*/ 1962 w 3119"/>
              <a:gd name="T25" fmla="*/ 15 h 118"/>
              <a:gd name="T26" fmla="*/ 2112 w 3119"/>
              <a:gd name="T27" fmla="*/ 78 h 118"/>
              <a:gd name="T28" fmla="*/ 2304 w 3119"/>
              <a:gd name="T29" fmla="*/ 114 h 118"/>
              <a:gd name="T30" fmla="*/ 2538 w 3119"/>
              <a:gd name="T31" fmla="*/ 57 h 118"/>
              <a:gd name="T32" fmla="*/ 2699 w 3119"/>
              <a:gd name="T33" fmla="*/ 52 h 118"/>
              <a:gd name="T34" fmla="*/ 2880 w 3119"/>
              <a:gd name="T35" fmla="*/ 93 h 118"/>
              <a:gd name="T36" fmla="*/ 3031 w 3119"/>
              <a:gd name="T37" fmla="*/ 72 h 118"/>
              <a:gd name="T38" fmla="*/ 3119 w 3119"/>
              <a:gd name="T3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9" h="118">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57" name="Group 33">
            <a:extLst>
              <a:ext uri="{FF2B5EF4-FFF2-40B4-BE49-F238E27FC236}">
                <a16:creationId xmlns:a16="http://schemas.microsoft.com/office/drawing/2014/main" id="{CE299BEE-89D3-1583-C8F8-9F23C3E51D34}"/>
              </a:ext>
            </a:extLst>
          </p:cNvPr>
          <p:cNvGrpSpPr>
            <a:grpSpLocks/>
          </p:cNvGrpSpPr>
          <p:nvPr/>
        </p:nvGrpSpPr>
        <p:grpSpPr bwMode="auto">
          <a:xfrm>
            <a:off x="7789863" y="5256213"/>
            <a:ext cx="488950" cy="323850"/>
            <a:chOff x="4203" y="3482"/>
            <a:chExt cx="415" cy="249"/>
          </a:xfrm>
        </p:grpSpPr>
        <p:sp>
          <p:nvSpPr>
            <p:cNvPr id="77858" name="Freeform 34">
              <a:extLst>
                <a:ext uri="{FF2B5EF4-FFF2-40B4-BE49-F238E27FC236}">
                  <a16:creationId xmlns:a16="http://schemas.microsoft.com/office/drawing/2014/main" id="{063B725A-E193-04E9-560F-5DC42538DC26}"/>
                </a:ext>
              </a:extLst>
            </p:cNvPr>
            <p:cNvSpPr>
              <a:spLocks/>
            </p:cNvSpPr>
            <p:nvPr/>
          </p:nvSpPr>
          <p:spPr bwMode="auto">
            <a:xfrm>
              <a:off x="4203" y="3482"/>
              <a:ext cx="415" cy="249"/>
            </a:xfrm>
            <a:custGeom>
              <a:avLst/>
              <a:gdLst>
                <a:gd name="T0" fmla="*/ 5 w 415"/>
                <a:gd name="T1" fmla="*/ 249 h 249"/>
                <a:gd name="T2" fmla="*/ 0 w 415"/>
                <a:gd name="T3" fmla="*/ 202 h 249"/>
                <a:gd name="T4" fmla="*/ 31 w 415"/>
                <a:gd name="T5" fmla="*/ 166 h 249"/>
                <a:gd name="T6" fmla="*/ 166 w 415"/>
                <a:gd name="T7" fmla="*/ 109 h 249"/>
                <a:gd name="T8" fmla="*/ 415 w 415"/>
                <a:gd name="T9" fmla="*/ 0 h 249"/>
                <a:gd name="T10" fmla="*/ 166 w 415"/>
                <a:gd name="T11" fmla="*/ 166 h 249"/>
                <a:gd name="T12" fmla="*/ 88 w 415"/>
                <a:gd name="T13" fmla="*/ 218 h 249"/>
                <a:gd name="T14" fmla="*/ 52 w 415"/>
                <a:gd name="T15" fmla="*/ 228 h 249"/>
                <a:gd name="T16" fmla="*/ 5 w 41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49">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9" name="Oval 35">
              <a:extLst>
                <a:ext uri="{FF2B5EF4-FFF2-40B4-BE49-F238E27FC236}">
                  <a16:creationId xmlns:a16="http://schemas.microsoft.com/office/drawing/2014/main" id="{85AF3AEA-09AB-8B97-FA89-62160E382F64}"/>
                </a:ext>
              </a:extLst>
            </p:cNvPr>
            <p:cNvSpPr>
              <a:spLocks noChangeArrowheads="1"/>
            </p:cNvSpPr>
            <p:nvPr/>
          </p:nvSpPr>
          <p:spPr bwMode="auto">
            <a:xfrm rot="-1205821">
              <a:off x="4219" y="3652"/>
              <a:ext cx="108" cy="41"/>
            </a:xfrm>
            <a:prstGeom prst="ellipse">
              <a:avLst/>
            </a:prstGeom>
            <a:solidFill>
              <a:schemeClr val="bg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60" name="AutoShape 36">
            <a:extLst>
              <a:ext uri="{FF2B5EF4-FFF2-40B4-BE49-F238E27FC236}">
                <a16:creationId xmlns:a16="http://schemas.microsoft.com/office/drawing/2014/main" id="{3E534C4A-2C8C-6B1F-0EED-00386FE16B17}"/>
              </a:ext>
            </a:extLst>
          </p:cNvPr>
          <p:cNvSpPr>
            <a:spLocks noChangeArrowheads="1"/>
          </p:cNvSpPr>
          <p:nvPr/>
        </p:nvSpPr>
        <p:spPr bwMode="auto">
          <a:xfrm>
            <a:off x="6838950" y="1465263"/>
            <a:ext cx="900113" cy="2413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1" name="Line 37">
            <a:extLst>
              <a:ext uri="{FF2B5EF4-FFF2-40B4-BE49-F238E27FC236}">
                <a16:creationId xmlns:a16="http://schemas.microsoft.com/office/drawing/2014/main" id="{6DF8A78B-2207-0DCD-3417-94F567B4B234}"/>
              </a:ext>
            </a:extLst>
          </p:cNvPr>
          <p:cNvSpPr>
            <a:spLocks noChangeShapeType="1"/>
          </p:cNvSpPr>
          <p:nvPr/>
        </p:nvSpPr>
        <p:spPr bwMode="auto">
          <a:xfrm flipV="1">
            <a:off x="7248525" y="992188"/>
            <a:ext cx="250825" cy="3063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2" name="Oval 38">
            <a:extLst>
              <a:ext uri="{FF2B5EF4-FFF2-40B4-BE49-F238E27FC236}">
                <a16:creationId xmlns:a16="http://schemas.microsoft.com/office/drawing/2014/main" id="{8FCAF18E-BCAC-4639-C35B-B5A6E391633E}"/>
              </a:ext>
            </a:extLst>
          </p:cNvPr>
          <p:cNvSpPr>
            <a:spLocks noChangeArrowheads="1"/>
          </p:cNvSpPr>
          <p:nvPr/>
        </p:nvSpPr>
        <p:spPr bwMode="auto">
          <a:xfrm>
            <a:off x="7078663" y="1039813"/>
            <a:ext cx="109537" cy="10636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3" name="Line 39">
            <a:extLst>
              <a:ext uri="{FF2B5EF4-FFF2-40B4-BE49-F238E27FC236}">
                <a16:creationId xmlns:a16="http://schemas.microsoft.com/office/drawing/2014/main" id="{6A97FB9B-79B9-A884-BF4F-07F39A929C91}"/>
              </a:ext>
            </a:extLst>
          </p:cNvPr>
          <p:cNvSpPr>
            <a:spLocks noChangeShapeType="1"/>
          </p:cNvSpPr>
          <p:nvPr/>
        </p:nvSpPr>
        <p:spPr bwMode="auto">
          <a:xfrm>
            <a:off x="7131050" y="1146175"/>
            <a:ext cx="0" cy="309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4" name="Line 40">
            <a:extLst>
              <a:ext uri="{FF2B5EF4-FFF2-40B4-BE49-F238E27FC236}">
                <a16:creationId xmlns:a16="http://schemas.microsoft.com/office/drawing/2014/main" id="{77520BBA-6759-D8B3-5C21-BCA9DD400053}"/>
              </a:ext>
            </a:extLst>
          </p:cNvPr>
          <p:cNvSpPr>
            <a:spLocks noChangeShapeType="1"/>
          </p:cNvSpPr>
          <p:nvPr/>
        </p:nvSpPr>
        <p:spPr bwMode="auto">
          <a:xfrm>
            <a:off x="7143750" y="1220788"/>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5" name="Oval 41">
            <a:extLst>
              <a:ext uri="{FF2B5EF4-FFF2-40B4-BE49-F238E27FC236}">
                <a16:creationId xmlns:a16="http://schemas.microsoft.com/office/drawing/2014/main" id="{78612B76-7023-D9DF-777B-36930E0EB1BB}"/>
              </a:ext>
            </a:extLst>
          </p:cNvPr>
          <p:cNvSpPr>
            <a:spLocks noChangeArrowheads="1"/>
          </p:cNvSpPr>
          <p:nvPr/>
        </p:nvSpPr>
        <p:spPr bwMode="auto">
          <a:xfrm>
            <a:off x="7278688" y="1179513"/>
            <a:ext cx="68262" cy="66675"/>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6" name="Arc 42">
            <a:extLst>
              <a:ext uri="{FF2B5EF4-FFF2-40B4-BE49-F238E27FC236}">
                <a16:creationId xmlns:a16="http://schemas.microsoft.com/office/drawing/2014/main" id="{76E51639-528A-2035-2D88-C86B927ED218}"/>
              </a:ext>
            </a:extLst>
          </p:cNvPr>
          <p:cNvSpPr>
            <a:spLocks/>
          </p:cNvSpPr>
          <p:nvPr/>
        </p:nvSpPr>
        <p:spPr bwMode="auto">
          <a:xfrm flipV="1">
            <a:off x="7289800" y="3646488"/>
            <a:ext cx="206375" cy="161925"/>
          </a:xfrm>
          <a:custGeom>
            <a:avLst/>
            <a:gdLst>
              <a:gd name="G0" fmla="+- 21600 0 0"/>
              <a:gd name="G1" fmla="+- 21600 0 0"/>
              <a:gd name="G2" fmla="+- 21600 0 0"/>
              <a:gd name="T0" fmla="*/ 411 w 43200"/>
              <a:gd name="T1" fmla="*/ 25791 h 25791"/>
              <a:gd name="T2" fmla="*/ 43106 w 43200"/>
              <a:gd name="T3" fmla="*/ 23609 h 25791"/>
              <a:gd name="T4" fmla="*/ 21600 w 43200"/>
              <a:gd name="T5" fmla="*/ 21600 h 25791"/>
            </a:gdLst>
            <a:ahLst/>
            <a:cxnLst>
              <a:cxn ang="0">
                <a:pos x="T0" y="T1"/>
              </a:cxn>
              <a:cxn ang="0">
                <a:pos x="T2" y="T3"/>
              </a:cxn>
              <a:cxn ang="0">
                <a:pos x="T4" y="T5"/>
              </a:cxn>
            </a:cxnLst>
            <a:rect l="0" t="0" r="r" b="b"/>
            <a:pathLst>
              <a:path w="43200" h="25791" fill="none"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w="43200" h="25791" stroke="0"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7" name="Freeform 43">
            <a:extLst>
              <a:ext uri="{FF2B5EF4-FFF2-40B4-BE49-F238E27FC236}">
                <a16:creationId xmlns:a16="http://schemas.microsoft.com/office/drawing/2014/main" id="{69F54EDC-EB37-0549-BA43-8EBA515B3DD9}"/>
              </a:ext>
            </a:extLst>
          </p:cNvPr>
          <p:cNvSpPr>
            <a:spLocks/>
          </p:cNvSpPr>
          <p:nvPr/>
        </p:nvSpPr>
        <p:spPr bwMode="auto">
          <a:xfrm>
            <a:off x="7281863" y="3738563"/>
            <a:ext cx="174625" cy="258762"/>
          </a:xfrm>
          <a:custGeom>
            <a:avLst/>
            <a:gdLst>
              <a:gd name="T0" fmla="*/ 0 w 146"/>
              <a:gd name="T1" fmla="*/ 120 h 198"/>
              <a:gd name="T2" fmla="*/ 37 w 146"/>
              <a:gd name="T3" fmla="*/ 84 h 198"/>
              <a:gd name="T4" fmla="*/ 57 w 146"/>
              <a:gd name="T5" fmla="*/ 27 h 198"/>
              <a:gd name="T6" fmla="*/ 78 w 146"/>
              <a:gd name="T7" fmla="*/ 1 h 198"/>
              <a:gd name="T8" fmla="*/ 120 w 146"/>
              <a:gd name="T9" fmla="*/ 32 h 198"/>
              <a:gd name="T10" fmla="*/ 114 w 146"/>
              <a:gd name="T11" fmla="*/ 89 h 198"/>
              <a:gd name="T12" fmla="*/ 114 w 146"/>
              <a:gd name="T13" fmla="*/ 162 h 198"/>
              <a:gd name="T14" fmla="*/ 146 w 146"/>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98">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w="444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8" name="AutoShape 44">
            <a:extLst>
              <a:ext uri="{FF2B5EF4-FFF2-40B4-BE49-F238E27FC236}">
                <a16:creationId xmlns:a16="http://schemas.microsoft.com/office/drawing/2014/main" id="{A733D40A-4304-8EF3-83FE-A962CBD55727}"/>
              </a:ext>
            </a:extLst>
          </p:cNvPr>
          <p:cNvSpPr>
            <a:spLocks noChangeArrowheads="1"/>
          </p:cNvSpPr>
          <p:nvPr/>
        </p:nvSpPr>
        <p:spPr bwMode="auto">
          <a:xfrm flipH="1">
            <a:off x="8026400" y="1470025"/>
            <a:ext cx="901700" cy="2428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69" name="Group 45">
            <a:extLst>
              <a:ext uri="{FF2B5EF4-FFF2-40B4-BE49-F238E27FC236}">
                <a16:creationId xmlns:a16="http://schemas.microsoft.com/office/drawing/2014/main" id="{8E1D139D-6353-0550-F2CE-8A94E2F2B12A}"/>
              </a:ext>
            </a:extLst>
          </p:cNvPr>
          <p:cNvGrpSpPr>
            <a:grpSpLocks/>
          </p:cNvGrpSpPr>
          <p:nvPr/>
        </p:nvGrpSpPr>
        <p:grpSpPr bwMode="auto">
          <a:xfrm flipH="1">
            <a:off x="8264525" y="998538"/>
            <a:ext cx="423863" cy="463550"/>
            <a:chOff x="4832" y="265"/>
            <a:chExt cx="358" cy="358"/>
          </a:xfrm>
        </p:grpSpPr>
        <p:sp>
          <p:nvSpPr>
            <p:cNvPr id="77870" name="Line 46">
              <a:extLst>
                <a:ext uri="{FF2B5EF4-FFF2-40B4-BE49-F238E27FC236}">
                  <a16:creationId xmlns:a16="http://schemas.microsoft.com/office/drawing/2014/main" id="{3946FAC8-7D81-92BF-F8C6-51EBA35C09AA}"/>
                </a:ext>
              </a:extLst>
            </p:cNvPr>
            <p:cNvSpPr>
              <a:spLocks noChangeShapeType="1"/>
            </p:cNvSpPr>
            <p:nvPr/>
          </p:nvSpPr>
          <p:spPr bwMode="auto">
            <a:xfrm flipV="1">
              <a:off x="4977" y="265"/>
              <a:ext cx="213" cy="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1" name="Oval 47">
              <a:extLst>
                <a:ext uri="{FF2B5EF4-FFF2-40B4-BE49-F238E27FC236}">
                  <a16:creationId xmlns:a16="http://schemas.microsoft.com/office/drawing/2014/main" id="{F22D2C9E-B70A-2405-3576-6218488E35F4}"/>
                </a:ext>
              </a:extLst>
            </p:cNvPr>
            <p:cNvSpPr>
              <a:spLocks noChangeArrowheads="1"/>
            </p:cNvSpPr>
            <p:nvPr/>
          </p:nvSpPr>
          <p:spPr bwMode="auto">
            <a:xfrm>
              <a:off x="4832" y="302"/>
              <a:ext cx="93" cy="8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2" name="Line 48">
              <a:extLst>
                <a:ext uri="{FF2B5EF4-FFF2-40B4-BE49-F238E27FC236}">
                  <a16:creationId xmlns:a16="http://schemas.microsoft.com/office/drawing/2014/main" id="{FCC4C6FC-54FE-6B90-8F0B-28FFE75C451C}"/>
                </a:ext>
              </a:extLst>
            </p:cNvPr>
            <p:cNvSpPr>
              <a:spLocks noChangeShapeType="1"/>
            </p:cNvSpPr>
            <p:nvPr/>
          </p:nvSpPr>
          <p:spPr bwMode="auto">
            <a:xfrm>
              <a:off x="4878" y="384"/>
              <a:ext cx="0" cy="2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3" name="Line 49">
              <a:extLst>
                <a:ext uri="{FF2B5EF4-FFF2-40B4-BE49-F238E27FC236}">
                  <a16:creationId xmlns:a16="http://schemas.microsoft.com/office/drawing/2014/main" id="{69EA6E37-9DB5-5039-EA5F-8BBC9E1D37F9}"/>
                </a:ext>
              </a:extLst>
            </p:cNvPr>
            <p:cNvSpPr>
              <a:spLocks noChangeShapeType="1"/>
            </p:cNvSpPr>
            <p:nvPr/>
          </p:nvSpPr>
          <p:spPr bwMode="auto">
            <a:xfrm>
              <a:off x="4888" y="441"/>
              <a:ext cx="1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4" name="Oval 50">
              <a:extLst>
                <a:ext uri="{FF2B5EF4-FFF2-40B4-BE49-F238E27FC236}">
                  <a16:creationId xmlns:a16="http://schemas.microsoft.com/office/drawing/2014/main" id="{B4781DC1-585D-D8BA-5970-2F0D7004428C}"/>
                </a:ext>
              </a:extLst>
            </p:cNvPr>
            <p:cNvSpPr>
              <a:spLocks noChangeArrowheads="1"/>
            </p:cNvSpPr>
            <p:nvPr/>
          </p:nvSpPr>
          <p:spPr bwMode="auto">
            <a:xfrm>
              <a:off x="5002" y="410"/>
              <a:ext cx="58" cy="51"/>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75" name="Line 51">
            <a:extLst>
              <a:ext uri="{FF2B5EF4-FFF2-40B4-BE49-F238E27FC236}">
                <a16:creationId xmlns:a16="http://schemas.microsoft.com/office/drawing/2014/main" id="{A0DDA61B-F53F-E8D4-11C2-3FBD3EE322D9}"/>
              </a:ext>
            </a:extLst>
          </p:cNvPr>
          <p:cNvSpPr>
            <a:spLocks noChangeShapeType="1"/>
          </p:cNvSpPr>
          <p:nvPr/>
        </p:nvSpPr>
        <p:spPr bwMode="auto">
          <a:xfrm flipH="1">
            <a:off x="8267700" y="998538"/>
            <a:ext cx="0" cy="362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76" name="Group 52">
            <a:extLst>
              <a:ext uri="{FF2B5EF4-FFF2-40B4-BE49-F238E27FC236}">
                <a16:creationId xmlns:a16="http://schemas.microsoft.com/office/drawing/2014/main" id="{5196FCF3-9629-9628-7948-7FA63677B307}"/>
              </a:ext>
            </a:extLst>
          </p:cNvPr>
          <p:cNvGrpSpPr>
            <a:grpSpLocks/>
          </p:cNvGrpSpPr>
          <p:nvPr/>
        </p:nvGrpSpPr>
        <p:grpSpPr bwMode="auto">
          <a:xfrm>
            <a:off x="8137525" y="4589463"/>
            <a:ext cx="261938" cy="285750"/>
            <a:chOff x="4722" y="3591"/>
            <a:chExt cx="221" cy="219"/>
          </a:xfrm>
        </p:grpSpPr>
        <p:sp>
          <p:nvSpPr>
            <p:cNvPr id="77877" name="AutoShape 53">
              <a:extLst>
                <a:ext uri="{FF2B5EF4-FFF2-40B4-BE49-F238E27FC236}">
                  <a16:creationId xmlns:a16="http://schemas.microsoft.com/office/drawing/2014/main" id="{5F98A9BD-0A4C-46CA-AC57-3318AA1A8031}"/>
                </a:ext>
              </a:extLst>
            </p:cNvPr>
            <p:cNvSpPr>
              <a:spLocks/>
            </p:cNvSpPr>
            <p:nvPr/>
          </p:nvSpPr>
          <p:spPr bwMode="auto">
            <a:xfrm rot="-5375417">
              <a:off x="4723" y="3617"/>
              <a:ext cx="219" cy="167"/>
            </a:xfrm>
            <a:prstGeom prst="rightBracket">
              <a:avLst>
                <a:gd name="adj" fmla="val 8333"/>
              </a:avLst>
            </a:prstGeom>
            <a:noFill/>
            <a:ln w="635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8" name="Rectangle 54">
              <a:extLst>
                <a:ext uri="{FF2B5EF4-FFF2-40B4-BE49-F238E27FC236}">
                  <a16:creationId xmlns:a16="http://schemas.microsoft.com/office/drawing/2014/main" id="{8750810B-8F41-BB6A-561A-3C236859832B}"/>
                </a:ext>
              </a:extLst>
            </p:cNvPr>
            <p:cNvSpPr>
              <a:spLocks noChangeArrowheads="1"/>
            </p:cNvSpPr>
            <p:nvPr/>
          </p:nvSpPr>
          <p:spPr bwMode="auto">
            <a:xfrm>
              <a:off x="4722" y="3731"/>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9" name="Rectangle 55">
              <a:extLst>
                <a:ext uri="{FF2B5EF4-FFF2-40B4-BE49-F238E27FC236}">
                  <a16:creationId xmlns:a16="http://schemas.microsoft.com/office/drawing/2014/main" id="{7700520B-B684-68B5-356D-9C215312C397}"/>
                </a:ext>
              </a:extLst>
            </p:cNvPr>
            <p:cNvSpPr>
              <a:spLocks noChangeArrowheads="1"/>
            </p:cNvSpPr>
            <p:nvPr/>
          </p:nvSpPr>
          <p:spPr bwMode="auto">
            <a:xfrm>
              <a:off x="4887" y="3729"/>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pic>
        <p:nvPicPr>
          <p:cNvPr id="77880" name="Picture 56">
            <a:extLst>
              <a:ext uri="{FF2B5EF4-FFF2-40B4-BE49-F238E27FC236}">
                <a16:creationId xmlns:a16="http://schemas.microsoft.com/office/drawing/2014/main" id="{9BA4526B-BAA2-C000-85B5-B69CEC04B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25" y="3168650"/>
            <a:ext cx="558800" cy="4191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1" name="Line 57">
            <a:extLst>
              <a:ext uri="{FF2B5EF4-FFF2-40B4-BE49-F238E27FC236}">
                <a16:creationId xmlns:a16="http://schemas.microsoft.com/office/drawing/2014/main" id="{C2D4272D-3735-0914-72AC-AC765EE17BDC}"/>
              </a:ext>
            </a:extLst>
          </p:cNvPr>
          <p:cNvSpPr>
            <a:spLocks noChangeShapeType="1"/>
          </p:cNvSpPr>
          <p:nvPr/>
        </p:nvSpPr>
        <p:spPr bwMode="auto">
          <a:xfrm>
            <a:off x="7497763" y="992188"/>
            <a:ext cx="0" cy="2706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77882" name="Picture 58">
            <a:extLst>
              <a:ext uri="{FF2B5EF4-FFF2-40B4-BE49-F238E27FC236}">
                <a16:creationId xmlns:a16="http://schemas.microsoft.com/office/drawing/2014/main" id="{985F9B83-0B7A-5859-52E4-A1FDA1F214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813" y="3641725"/>
            <a:ext cx="436562" cy="50165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3" name="Rectangle 59">
            <a:extLst>
              <a:ext uri="{FF2B5EF4-FFF2-40B4-BE49-F238E27FC236}">
                <a16:creationId xmlns:a16="http://schemas.microsoft.com/office/drawing/2014/main" id="{D07FD0DF-01DF-2A82-82EB-ED0F1DBB9391}"/>
              </a:ext>
            </a:extLst>
          </p:cNvPr>
          <p:cNvSpPr>
            <a:spLocks/>
          </p:cNvSpPr>
          <p:nvPr/>
        </p:nvSpPr>
        <p:spPr bwMode="auto">
          <a:xfrm>
            <a:off x="7344970" y="207625"/>
            <a:ext cx="490538" cy="144463"/>
          </a:xfrm>
          <a:prstGeom prst="rect">
            <a:avLst/>
          </a:prstGeom>
          <a:solidFill>
            <a:srgbClr val="7C70FF"/>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4" name="Text Box 60">
            <a:extLst>
              <a:ext uri="{FF2B5EF4-FFF2-40B4-BE49-F238E27FC236}">
                <a16:creationId xmlns:a16="http://schemas.microsoft.com/office/drawing/2014/main" id="{9862F2E2-E56E-1E9F-967F-5B59E63393F0}"/>
              </a:ext>
            </a:extLst>
          </p:cNvPr>
          <p:cNvSpPr txBox="1">
            <a:spLocks/>
          </p:cNvSpPr>
          <p:nvPr/>
        </p:nvSpPr>
        <p:spPr bwMode="auto">
          <a:xfrm>
            <a:off x="7239000" y="4648200"/>
            <a:ext cx="546100"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Higgs</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5" name="Rectangle 61">
            <a:extLst>
              <a:ext uri="{FF2B5EF4-FFF2-40B4-BE49-F238E27FC236}">
                <a16:creationId xmlns:a16="http://schemas.microsoft.com/office/drawing/2014/main" id="{DC5CDACB-F44C-544C-D3B1-8A4FA6F10A4C}"/>
              </a:ext>
            </a:extLst>
          </p:cNvPr>
          <p:cNvSpPr>
            <a:spLocks/>
          </p:cNvSpPr>
          <p:nvPr/>
        </p:nvSpPr>
        <p:spPr bwMode="auto">
          <a:xfrm>
            <a:off x="8042275" y="4883150"/>
            <a:ext cx="280988" cy="360363"/>
          </a:xfrm>
          <a:prstGeom prst="rect">
            <a:avLst/>
          </a:prstGeom>
          <a:solidFill>
            <a:srgbClr val="FF6600">
              <a:alpha val="84000"/>
            </a:srgbClr>
          </a:solidFill>
          <a:ln>
            <a:noFill/>
          </a:ln>
          <a:effectLst/>
          <a:extLs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6" name="Text Box 62">
            <a:extLst>
              <a:ext uri="{FF2B5EF4-FFF2-40B4-BE49-F238E27FC236}">
                <a16:creationId xmlns:a16="http://schemas.microsoft.com/office/drawing/2014/main" id="{BB594861-1E06-1148-B009-38A3850CAE26}"/>
              </a:ext>
            </a:extLst>
          </p:cNvPr>
          <p:cNvSpPr txBox="1">
            <a:spLocks/>
          </p:cNvSpPr>
          <p:nvPr/>
        </p:nvSpPr>
        <p:spPr bwMode="auto">
          <a:xfrm>
            <a:off x="7997825" y="5021263"/>
            <a:ext cx="339725"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ED</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7" name="Text Box 63">
            <a:extLst>
              <a:ext uri="{FF2B5EF4-FFF2-40B4-BE49-F238E27FC236}">
                <a16:creationId xmlns:a16="http://schemas.microsoft.com/office/drawing/2014/main" id="{D67AC696-D774-B8EE-BFE8-6471E581DB5D}"/>
              </a:ext>
            </a:extLst>
          </p:cNvPr>
          <p:cNvSpPr txBox="1">
            <a:spLocks/>
          </p:cNvSpPr>
          <p:nvPr/>
        </p:nvSpPr>
        <p:spPr bwMode="auto">
          <a:xfrm>
            <a:off x="8455025" y="4572000"/>
            <a:ext cx="533400" cy="9144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000000"/>
                </a:solidFill>
                <a:effectLst/>
                <a:uLnTx/>
                <a:uFillTx/>
                <a:latin typeface="Hoefler Text" charset="0"/>
                <a:ea typeface="宋体" panose="02010600030101010101" pitchFamily="2" charset="-122"/>
                <a:cs typeface="Hoefler Text" charset="0"/>
                <a:sym typeface="Hoefler Text" charset="0"/>
              </a:rPr>
              <a:t>?</a:t>
            </a:r>
            <a:endParaRPr kumimoji="0" lang="en-US" altLang="zh-CN" sz="6000" b="1" i="0" u="none" strike="noStrike" kern="1200" cap="none" spc="0" normalizeH="0" baseline="0" noProof="0">
              <a:ln>
                <a:noFill/>
              </a:ln>
              <a:solidFill>
                <a:srgbClr val="FF0E0B"/>
              </a:solidFill>
              <a:effectLst/>
              <a:uLnTx/>
              <a:uFillTx/>
              <a:latin typeface="Hoefler Text" charset="0"/>
              <a:ea typeface="宋体" panose="02010600030101010101" pitchFamily="2" charset="-122"/>
              <a:cs typeface="Hoefler Text" charset="0"/>
              <a:sym typeface="Hoefler Text" charset="0"/>
            </a:endParaRPr>
          </a:p>
        </p:txBody>
      </p:sp>
      <p:sp>
        <p:nvSpPr>
          <p:cNvPr id="77888" name="Text Box 64">
            <a:extLst>
              <a:ext uri="{FF2B5EF4-FFF2-40B4-BE49-F238E27FC236}">
                <a16:creationId xmlns:a16="http://schemas.microsoft.com/office/drawing/2014/main" id="{8AAC2607-0E0C-7EBA-66F5-223DE6D0767B}"/>
              </a:ext>
            </a:extLst>
          </p:cNvPr>
          <p:cNvSpPr txBox="1">
            <a:spLocks/>
          </p:cNvSpPr>
          <p:nvPr/>
        </p:nvSpPr>
        <p:spPr bwMode="auto">
          <a:xfrm rot="-5400000">
            <a:off x="2351881" y="3442494"/>
            <a:ext cx="3976688" cy="3048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CCCC"/>
                </a:solidFill>
                <a:effectLst/>
                <a:uLnTx/>
                <a:uFillTx/>
                <a:latin typeface="Arial" panose="020B0604020202020204" pitchFamily="34" charset="0"/>
                <a:ea typeface="宋体" panose="02010600030101010101" pitchFamily="2" charset="-122"/>
                <a:cs typeface="Hoefler Text" charset="0"/>
                <a:sym typeface="Hoefler Text" charset="0"/>
              </a:rPr>
              <a:t>PRODUCTION CROSS SECTION</a:t>
            </a:r>
          </a:p>
        </p:txBody>
      </p:sp>
      <p:sp>
        <p:nvSpPr>
          <p:cNvPr id="77890" name="Text Box 66">
            <a:extLst>
              <a:ext uri="{FF2B5EF4-FFF2-40B4-BE49-F238E27FC236}">
                <a16:creationId xmlns:a16="http://schemas.microsoft.com/office/drawing/2014/main" id="{D343EEBC-04BD-765D-0C45-471F3F2C92A7}"/>
              </a:ext>
            </a:extLst>
          </p:cNvPr>
          <p:cNvSpPr txBox="1">
            <a:spLocks noChangeArrowheads="1"/>
          </p:cNvSpPr>
          <p:nvPr/>
        </p:nvSpPr>
        <p:spPr bwMode="auto">
          <a:xfrm>
            <a:off x="4665663" y="5778500"/>
            <a:ext cx="3724275" cy="10033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Tape: 350k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FF00FF"/>
                </a:solidFill>
                <a:effectLst/>
                <a:uLnTx/>
                <a:uFillTx/>
                <a:latin typeface="Arial" panose="020B0604020202020204" pitchFamily="34" charset="0"/>
                <a:ea typeface="宋体" panose="02010600030101010101" pitchFamily="2" charset="-122"/>
                <a:cs typeface="+mn-cs"/>
              </a:rPr>
              <a:t>Top: 2.5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7C70FF"/>
                </a:solidFill>
                <a:effectLst/>
                <a:uLnTx/>
                <a:uFillTx/>
                <a:latin typeface="Arial" panose="020B0604020202020204" pitchFamily="34" charset="0"/>
                <a:ea typeface="宋体" panose="02010600030101010101" pitchFamily="2" charset="-122"/>
                <a:cs typeface="+mn-cs"/>
              </a:rPr>
              <a:t>W/Z+Higgs: ~0.1 event/hour</a:t>
            </a:r>
            <a:endParaRPr kumimoji="0" lang="en-US" altLang="zh-CN" sz="2400" b="1" i="0" u="none" strike="noStrike" kern="1200" cap="none" spc="0" normalizeH="0" baseline="0" noProof="0">
              <a:ln>
                <a:noFill/>
              </a:ln>
              <a:solidFill>
                <a:srgbClr val="7C70FF"/>
              </a:solidFill>
              <a:effectLst/>
              <a:uLnTx/>
              <a:uFillTx/>
              <a:latin typeface="Times"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87">
                                            <p:txEl>
                                              <p:pRg st="0" end="0"/>
                                            </p:txEl>
                                          </p:spTgt>
                                        </p:tgtEl>
                                        <p:attrNameLst>
                                          <p:attrName>style.visibility</p:attrName>
                                        </p:attrNameLst>
                                      </p:cBhvr>
                                      <p:to>
                                        <p:strVal val="visible"/>
                                      </p:to>
                                    </p:set>
                                    <p:anim calcmode="lin" valueType="num">
                                      <p:cBhvr additive="base">
                                        <p:cTn id="7" dur="500" fill="hold"/>
                                        <p:tgtEl>
                                          <p:spTgt spid="778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87">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7"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